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"/>
  </p:notesMasterIdLst>
  <p:sldIdLst>
    <p:sldId id="280" r:id="rId2"/>
    <p:sldId id="281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9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5E48"/>
    <a:srgbClr val="004633"/>
    <a:srgbClr val="7F7F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08E4C8-3D9A-4167-9FF7-921F88133158}">
  <a:tblStyle styleId="{7FEA9F79-C7AD-423D-892D-932A5D756F69}" styleName="CRV blauw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EEF2F7"/>
          </a:solidFill>
        </a:fill>
      </a:tcStyle>
    </a:wholeTbl>
    <a:band1H>
      <a:tcStyle>
        <a:tcBdr/>
      </a:tcStyle>
    </a:band1H>
    <a:band2H>
      <a:tcStyle>
        <a:tcBdr/>
        <a:fill>
          <a:solidFill>
            <a:srgbClr val="D9DFEC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9DFEC"/>
          </a:solidFill>
        </a:fill>
      </a:tcStyle>
    </a:band2V>
    <a:lastCol>
      <a:tcTxStyle>
        <a:fontRef idx="minor">
          <a:prstClr val="black"/>
        </a:fontRef>
        <a:schemeClr val="lt1"/>
      </a:tcTxStyle>
      <a:tcStyle>
        <a:tcBdr/>
        <a:fill>
          <a:solidFill>
            <a:srgbClr val="8395C2"/>
          </a:solidFill>
        </a:fill>
      </a:tcStyle>
    </a:lastCol>
    <a:firstCol>
      <a:tcTxStyle>
        <a:fontRef idx="minor">
          <a:prstClr val="black"/>
        </a:fontRef>
        <a:schemeClr val="lt1"/>
      </a:tcTxStyle>
      <a:tcStyle>
        <a:tcBdr/>
        <a:fill>
          <a:solidFill>
            <a:srgbClr val="8395C2"/>
          </a:solidFill>
        </a:fill>
      </a:tcStyle>
    </a:firstCol>
    <a:lastRow>
      <a:tcTxStyle>
        <a:fontRef idx="minor">
          <a:prstClr val="black"/>
        </a:fontRef>
        <a:schemeClr val="lt1"/>
      </a:tcTxStyle>
      <a:tcStyle>
        <a:tcBdr/>
        <a:fill>
          <a:solidFill>
            <a:srgbClr val="8395C2"/>
          </a:solidFill>
        </a:fill>
      </a:tcStyle>
    </a:lastRow>
    <a:firstRow>
      <a:tcTxStyle>
        <a:fontRef idx="minor">
          <a:prstClr val="black"/>
        </a:fontRef>
        <a:schemeClr val="lt1"/>
      </a:tcTxStyle>
      <a:tcStyle>
        <a:tcBdr/>
        <a:fill>
          <a:solidFill>
            <a:srgbClr val="8395C2"/>
          </a:solidFill>
        </a:fill>
      </a:tcStyle>
    </a:firstRow>
  </a:tblStyle>
  <a:tblStyle styleId="{C408E4C8-3D9A-4167-9FF7-921F88133158}" styleName="CRV grijs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F7F7F7"/>
          </a:solidFill>
        </a:fill>
      </a:tcStyle>
    </a:wholeTbl>
    <a:band1H>
      <a:tcStyle>
        <a:tcBdr/>
      </a:tcStyle>
    </a:band1H>
    <a:band2H>
      <a:tcStyle>
        <a:tcBdr/>
        <a:fill>
          <a:solidFill>
            <a:srgbClr val="EAE9E7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AE9E7"/>
          </a:solidFill>
        </a:fill>
      </a:tcStyle>
    </a:band2V>
    <a:lastCol>
      <a:tcStyle>
        <a:tcBdr/>
        <a:fill>
          <a:solidFill>
            <a:srgbClr val="C8C1BE"/>
          </a:solidFill>
        </a:fill>
      </a:tcStyle>
    </a:lastCol>
    <a:firstCol>
      <a:tcStyle>
        <a:tcBdr/>
        <a:fill>
          <a:solidFill>
            <a:srgbClr val="C8C1BE"/>
          </a:solidFill>
        </a:fill>
      </a:tcStyle>
    </a:firstCol>
    <a:lastRow>
      <a:tcStyle>
        <a:tcBdr/>
        <a:fill>
          <a:solidFill>
            <a:srgbClr val="C8C1BE"/>
          </a:solidFill>
        </a:fill>
      </a:tcStyle>
    </a:lastRow>
    <a:firstRow>
      <a:tcStyle>
        <a:tcBdr/>
        <a:fill>
          <a:solidFill>
            <a:srgbClr val="C8C1BE"/>
          </a:solidFill>
        </a:fill>
      </a:tcStyle>
    </a:firstRow>
  </a:tblStyle>
  <a:tblStyle styleId="{1C531151-BB38-4773-A870-76748569660D}" styleName="CRV lijnen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6350" cmpd="sng">
              <a:solidFill>
                <a:srgbClr val="C8C1BE"/>
              </a:solidFill>
            </a:ln>
          </a:insideH>
          <a:insideV>
            <a:ln w="6350" cmpd="sng">
              <a:solidFill>
                <a:srgbClr val="C8C1BE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firstRow>
      <a:tcStyle>
        <a:tcBdr/>
      </a:tcStyle>
    </a:firstRow>
  </a:tblStyle>
  <a:tblStyle styleId="{D5F867C7-71CF-460E-B9FE-DBC0FF6FFE5B}" styleName="CRV kolom bruin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38100" cmpd="sng">
              <a:solidFill>
                <a:srgbClr val="FFFFFF"/>
              </a:solidFill>
            </a:ln>
          </a:insideH>
          <a:insideV>
            <a:ln>
              <a:noFill/>
            </a:ln>
          </a:insideV>
        </a:tcBdr>
        <a:fill>
          <a:solidFill>
            <a:srgbClr val="EAE9E7"/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TxStyle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Style>
        <a:tcBdr/>
      </a:tcStyle>
    </a:lastRow>
    <a:firstRow>
      <a:tcStyle>
        <a:tcBdr/>
      </a:tcStyle>
    </a:firstRow>
  </a:tblStyle>
  <a:tblStyle styleId="{12CA4939-150A-46F0-A32C-F4278B26E9A4}" styleName="CRV kolom groen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38100" cmpd="sng">
              <a:solidFill>
                <a:srgbClr val="FFFFFF"/>
              </a:solidFill>
            </a:ln>
          </a:insideH>
          <a:insideV>
            <a:ln>
              <a:noFill/>
            </a:ln>
          </a:insideV>
        </a:tcBdr>
        <a:fill>
          <a:solidFill>
            <a:srgbClr val="EAE9E7"/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TxStyle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Style>
        <a:tcBdr/>
      </a:tcStyle>
    </a:lastRow>
    <a:firstRow>
      <a:tcStyle>
        <a:tcBdr/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0" autoAdjust="0"/>
  </p:normalViewPr>
  <p:slideViewPr>
    <p:cSldViewPr snapToGrid="0" showGuides="1">
      <p:cViewPr varScale="1">
        <p:scale>
          <a:sx n="150" d="100"/>
          <a:sy n="150" d="100"/>
        </p:scale>
        <p:origin x="456" y="126"/>
      </p:cViewPr>
      <p:guideLst>
        <p:guide orient="horz" pos="1620"/>
        <p:guide pos="9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F9A32-2EBD-4633-9D4F-36C1DFBF5B8B}" type="datetimeFigureOut">
              <a:rPr lang="nl-NL" smtClean="0"/>
              <a:t>9-4-2019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94AD2-7C4B-47C9-A34C-9699952BF5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8322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oo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0639" y="1712532"/>
            <a:ext cx="7207200" cy="1800265"/>
          </a:xfrm>
        </p:spPr>
        <p:txBody>
          <a:bodyPr anchor="b">
            <a:normAutofit/>
          </a:bodyPr>
          <a:lstStyle>
            <a:lvl1pPr algn="l">
              <a:defRPr sz="2480"/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0639" y="3533345"/>
            <a:ext cx="7207200" cy="242407"/>
          </a:xfrm>
        </p:spPr>
        <p:txBody>
          <a:bodyPr/>
          <a:lstStyle>
            <a:lvl1pPr marL="0" indent="0" algn="l">
              <a:buNone/>
              <a:defRPr sz="15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 dirty="0"/>
              <a:t>Naam | datum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64"/>
            <a:ext cx="4162882" cy="230839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382"/>
            <a:ext cx="2749317" cy="36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3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eg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DE26A-82E9-42EB-A515-CEE61F5A8D58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Kruimelpad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51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DE26A-82E9-42EB-A515-CEE61F5A8D58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Kruimelpad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617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147" y="4353919"/>
            <a:ext cx="3204000" cy="64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4800" y="763200"/>
            <a:ext cx="7664082" cy="6732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792187E-5824-4DC5-AA31-9FE1A3A959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75" y="4193624"/>
            <a:ext cx="1200266" cy="722951"/>
          </a:xfrm>
          <a:prstGeom prst="rect">
            <a:avLst/>
          </a:prstGeom>
        </p:spPr>
      </p:pic>
      <p:sp>
        <p:nvSpPr>
          <p:cNvPr id="6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2379600" y="910800"/>
            <a:ext cx="4384800" cy="32616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7117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met afbeel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2F7767-5B21-46C7-B6D1-6EAC5868CD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E01120B8-AC22-4A53-AAD0-C1FE05D76D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33263"/>
            <a:ext cx="9144000" cy="3996000"/>
          </a:xfrm>
          <a:custGeom>
            <a:avLst/>
            <a:gdLst>
              <a:gd name="connsiteX0" fmla="*/ 2183606 w 9144000"/>
              <a:gd name="connsiteY0" fmla="*/ 0 h 3996000"/>
              <a:gd name="connsiteX1" fmla="*/ 9144000 w 9144000"/>
              <a:gd name="connsiteY1" fmla="*/ 0 h 3996000"/>
              <a:gd name="connsiteX2" fmla="*/ 9144000 w 9144000"/>
              <a:gd name="connsiteY2" fmla="*/ 3996000 h 3996000"/>
              <a:gd name="connsiteX3" fmla="*/ 0 w 9144000"/>
              <a:gd name="connsiteY3" fmla="*/ 3996000 h 3996000"/>
              <a:gd name="connsiteX4" fmla="*/ 0 w 9144000"/>
              <a:gd name="connsiteY4" fmla="*/ 680905 h 3996000"/>
              <a:gd name="connsiteX5" fmla="*/ 1281113 w 9144000"/>
              <a:gd name="connsiteY5" fmla="*/ 680905 h 3996000"/>
              <a:gd name="connsiteX6" fmla="*/ 1362867 w 9144000"/>
              <a:gd name="connsiteY6" fmla="*/ 662256 h 3996000"/>
              <a:gd name="connsiteX7" fmla="*/ 1593057 w 9144000"/>
              <a:gd name="connsiteY7" fmla="*/ 485648 h 3996000"/>
              <a:gd name="connsiteX8" fmla="*/ 1871815 w 9144000"/>
              <a:gd name="connsiteY8" fmla="*/ 769012 h 3996000"/>
              <a:gd name="connsiteX9" fmla="*/ 1876033 w 9144000"/>
              <a:gd name="connsiteY9" fmla="*/ 769012 h 3996000"/>
              <a:gd name="connsiteX10" fmla="*/ 2183606 w 9144000"/>
              <a:gd name="connsiteY10" fmla="*/ 461439 h 39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3996000">
                <a:moveTo>
                  <a:pt x="2183606" y="0"/>
                </a:moveTo>
                <a:lnTo>
                  <a:pt x="9144000" y="0"/>
                </a:lnTo>
                <a:lnTo>
                  <a:pt x="9144000" y="3996000"/>
                </a:lnTo>
                <a:lnTo>
                  <a:pt x="0" y="3996000"/>
                </a:lnTo>
                <a:lnTo>
                  <a:pt x="0" y="680905"/>
                </a:lnTo>
                <a:lnTo>
                  <a:pt x="1281113" y="680905"/>
                </a:lnTo>
                <a:cubicBezTo>
                  <a:pt x="1313126" y="681833"/>
                  <a:pt x="1340379" y="673234"/>
                  <a:pt x="1362867" y="662256"/>
                </a:cubicBezTo>
                <a:cubicBezTo>
                  <a:pt x="1470554" y="612912"/>
                  <a:pt x="1516327" y="544517"/>
                  <a:pt x="1593057" y="485648"/>
                </a:cubicBezTo>
                <a:lnTo>
                  <a:pt x="1871815" y="769012"/>
                </a:lnTo>
                <a:lnTo>
                  <a:pt x="1876033" y="769012"/>
                </a:lnTo>
                <a:lnTo>
                  <a:pt x="2183606" y="4614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874800" y="1458930"/>
            <a:ext cx="7207200" cy="774737"/>
          </a:xfrm>
        </p:spPr>
        <p:txBody>
          <a:bodyPr anchor="b">
            <a:normAutofit/>
          </a:bodyPr>
          <a:lstStyle>
            <a:lvl1pPr algn="l">
              <a:defRPr sz="2480"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800" y="2254215"/>
            <a:ext cx="7207200" cy="242407"/>
          </a:xfrm>
        </p:spPr>
        <p:txBody>
          <a:bodyPr/>
          <a:lstStyle>
            <a:lvl1pPr marL="0" indent="0" algn="l">
              <a:buNone/>
              <a:defRPr sz="15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Naam  | datum</a:t>
            </a:r>
          </a:p>
        </p:txBody>
      </p:sp>
    </p:spTree>
    <p:extLst>
      <p:ext uri="{BB962C8B-B14F-4D97-AF65-F5344CB8AC3E}">
        <p14:creationId xmlns:p14="http://schemas.microsoft.com/office/powerpoint/2010/main" val="67306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geschei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DE26A-82E9-42EB-A515-CEE61F5A8D58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580964" y="464400"/>
            <a:ext cx="3953440" cy="274637"/>
          </a:xfrm>
        </p:spPr>
        <p:txBody>
          <a:bodyPr/>
          <a:lstStyle/>
          <a:p>
            <a:r>
              <a:rPr lang="nl-NL"/>
              <a:t>Kruimelpad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800" y="1357200"/>
            <a:ext cx="3697200" cy="2944800"/>
          </a:xfrm>
        </p:spPr>
        <p:txBody>
          <a:bodyPr numCol="1"/>
          <a:lstStyle>
            <a:lvl1pPr>
              <a:defRPr/>
            </a:lvl1pPr>
          </a:lstStyle>
          <a:p>
            <a:pPr lvl="0"/>
            <a:r>
              <a:rPr lang="nl-NL" dirty="0"/>
              <a:t>Tekst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838730" y="1357200"/>
            <a:ext cx="3695673" cy="2944800"/>
          </a:xfrm>
        </p:spPr>
        <p:txBody>
          <a:bodyPr numCol="1"/>
          <a:lstStyle>
            <a:lvl1pPr>
              <a:defRPr/>
            </a:lvl1pPr>
          </a:lstStyle>
          <a:p>
            <a:pPr lvl="0"/>
            <a:r>
              <a:rPr lang="nl-NL" dirty="0"/>
              <a:t>Tekst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023050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DE26A-82E9-42EB-A515-CEE61F5A8D58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Kruimelpad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numCol="1"/>
          <a:lstStyle>
            <a:lvl1pPr>
              <a:defRPr/>
            </a:lvl1pPr>
          </a:lstStyle>
          <a:p>
            <a:pPr lvl="0"/>
            <a:r>
              <a:rPr lang="nl-NL" dirty="0"/>
              <a:t>Tekst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44850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doorlop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DE26A-82E9-42EB-A515-CEE61F5A8D58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Kruimelpad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numCol="2"/>
          <a:lstStyle>
            <a:lvl1pPr>
              <a:defRPr/>
            </a:lvl1pPr>
          </a:lstStyle>
          <a:p>
            <a:pPr lvl="0"/>
            <a:r>
              <a:rPr lang="nl-NL" dirty="0"/>
              <a:t>Tekst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320142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DE26A-82E9-42EB-A515-CEE61F5A8D58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Kruimelpad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74800" y="1418400"/>
            <a:ext cx="3308400" cy="234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Afbeelding of tekst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70064" y="1418400"/>
            <a:ext cx="3664339" cy="234720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 of tekst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9147036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6" pos="5397" userDrawn="1">
          <p15:clr>
            <a:srgbClr val="FBAE40"/>
          </p15:clr>
        </p15:guide>
        <p15:guide id="7" orient="horz" pos="89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DE26A-82E9-42EB-A515-CEE61F5A8D58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Kruimelpad</a:t>
            </a:r>
            <a:endParaRPr lang="nl-NL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875274" y="2894407"/>
            <a:ext cx="3697200" cy="138542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Tekst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4870538" y="2894407"/>
            <a:ext cx="3663865" cy="1385423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Tekst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74800" y="1418400"/>
            <a:ext cx="1954800" cy="138542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Afbeelding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70064" y="1418400"/>
            <a:ext cx="1954800" cy="1385423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4805727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397">
          <p15:clr>
            <a:srgbClr val="FBAE40"/>
          </p15:clr>
        </p15:guide>
        <p15:guide id="3" orient="horz" pos="89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olle breed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1418400"/>
            <a:ext cx="9144000" cy="2826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739847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DE26A-82E9-42EB-A515-CEE61F5A8D58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Kruimelpad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885600" y="1418400"/>
            <a:ext cx="5400000" cy="2826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57031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800" y="763200"/>
            <a:ext cx="7659603" cy="673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800" y="1357200"/>
            <a:ext cx="7659603" cy="294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1930259" y="4767263"/>
            <a:ext cx="5277062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50">
                <a:solidFill>
                  <a:srgbClr val="7F7F7F"/>
                </a:solidFill>
              </a:defRPr>
            </a:lvl1pPr>
          </a:lstStyle>
          <a:p>
            <a:fld id="{3C2DE26A-82E9-42EB-A515-CEE61F5A8D58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572000" y="464400"/>
            <a:ext cx="3962403" cy="2746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80" cap="all" baseline="0">
                <a:solidFill>
                  <a:srgbClr val="7F7F7F"/>
                </a:solidFill>
              </a:defRPr>
            </a:lvl1pPr>
          </a:lstStyle>
          <a:p>
            <a:r>
              <a:rPr lang="nl-NL" dirty="0" err="1"/>
              <a:t>Kruimelpad</a:t>
            </a:r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AE9D5E-5F55-4ABA-A979-F88A9F504B9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3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7" r:id="rId3"/>
    <p:sldLayoutId id="2147483676" r:id="rId4"/>
    <p:sldLayoutId id="2147483662" r:id="rId5"/>
    <p:sldLayoutId id="2147483664" r:id="rId6"/>
    <p:sldLayoutId id="2147483678" r:id="rId7"/>
    <p:sldLayoutId id="2147483666" r:id="rId8"/>
    <p:sldLayoutId id="2147483674" r:id="rId9"/>
    <p:sldLayoutId id="2147483673" r:id="rId10"/>
    <p:sldLayoutId id="2147483667" r:id="rId11"/>
    <p:sldLayoutId id="2147483679" r:id="rId12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5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35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72800" indent="-1714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345600" indent="-1714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4560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34560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0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0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0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4" userDrawn="1">
          <p15:clr>
            <a:srgbClr val="F26B43"/>
          </p15:clr>
        </p15:guide>
        <p15:guide id="4" pos="5397" userDrawn="1">
          <p15:clr>
            <a:srgbClr val="F26B43"/>
          </p15:clr>
        </p15:guide>
        <p15:guide id="5" orient="horz" pos="2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6787D-0735-4213-9727-6A2246CBC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Deelname aan genomic selection mrij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F39F8AF-D5A2-4E54-8EAA-0FAEB7E2DB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DE26A-82E9-42EB-A515-CEE61F5A8D58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8ED3DEA-FB47-49BC-AEB3-09E06A779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CRV zoekt 10 tot 15 </a:t>
            </a:r>
            <a:r>
              <a:rPr lang="nl-NL" dirty="0" err="1"/>
              <a:t>mrij</a:t>
            </a:r>
            <a:r>
              <a:rPr lang="nl-NL" dirty="0"/>
              <a:t>-bedrijven die: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b="0" dirty="0"/>
              <a:t>betrouwbare informatie registreren (o.a. stamboekregistratie, MPR, bedrijfsinspectie)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b="0" dirty="0"/>
              <a:t>jongvee willen laten genotyperen à € 18,50 per dier</a:t>
            </a:r>
          </a:p>
          <a:p>
            <a:endParaRPr lang="nl-NL" dirty="0"/>
          </a:p>
          <a:p>
            <a:r>
              <a:rPr lang="nl-NL" dirty="0"/>
              <a:t>CRV biedt: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b="0" dirty="0"/>
              <a:t>gratis genotyperen van de koeien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b="0" dirty="0"/>
              <a:t>CRV-medewerker komt haren trekken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b="0" dirty="0"/>
              <a:t>fokwaarden van jongvee en koeien (</a:t>
            </a:r>
            <a:r>
              <a:rPr lang="nl-NL" b="0" dirty="0" err="1"/>
              <a:t>FokkerijOverzicht</a:t>
            </a:r>
            <a:r>
              <a:rPr lang="nl-NL" b="0" dirty="0"/>
              <a:t>)		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b="0" dirty="0"/>
              <a:t>haarzakjes voor nieuwe kalveren automatisch toegezonden		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b="0" dirty="0"/>
              <a:t>inclusief gratis gebruik van StierAdviesProgramma (SAP)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591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6787D-0735-4213-9727-6A2246CBC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voordelen genomic selection mrij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F39F8AF-D5A2-4E54-8EAA-0FAEB7E2DB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DE26A-82E9-42EB-A515-CEE61F5A8D58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8ED3DEA-FB47-49BC-AEB3-09E06A779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b="0" dirty="0"/>
              <a:t>Meer inzicht in genetische eigenschappen van uw dieren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b="0" dirty="0"/>
              <a:t>Wat zijn de beste en mindere dieren → nieuwe stiermoeder?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b="0" dirty="0"/>
              <a:t>Betere selectie jongvee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b="0" dirty="0"/>
              <a:t>Betere paringen maken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b="0" dirty="0"/>
              <a:t>A2A2 of BB ontdekken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b="0" dirty="0"/>
              <a:t>Afstamming bevestigd</a:t>
            </a:r>
          </a:p>
          <a:p>
            <a:endParaRPr lang="nl-NL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217AFE02-4CC8-4900-837C-4BA130E787D0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 rotWithShape="1">
          <a:blip r:embed="rId2"/>
          <a:srcRect l="16926" t="5555" r="16926" b="9401"/>
          <a:stretch/>
        </p:blipFill>
        <p:spPr>
          <a:xfrm>
            <a:off x="4838700" y="1493381"/>
            <a:ext cx="3695700" cy="267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3145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CRV">
      <a:dk1>
        <a:sysClr val="windowText" lastClr="000000"/>
      </a:dk1>
      <a:lt1>
        <a:sysClr val="window" lastClr="FFFFFF"/>
      </a:lt1>
      <a:dk2>
        <a:srgbClr val="00447F"/>
      </a:dk2>
      <a:lt2>
        <a:srgbClr val="00ABAF"/>
      </a:lt2>
      <a:accent1>
        <a:srgbClr val="928782"/>
      </a:accent1>
      <a:accent2>
        <a:srgbClr val="BB5E48"/>
      </a:accent2>
      <a:accent3>
        <a:srgbClr val="A1D9F8"/>
      </a:accent3>
      <a:accent4>
        <a:srgbClr val="004633"/>
      </a:accent4>
      <a:accent5>
        <a:srgbClr val="C7D52F"/>
      </a:accent5>
      <a:accent6>
        <a:srgbClr val="00ABAF"/>
      </a:accent6>
      <a:hlink>
        <a:srgbClr val="004685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NL.pptx" id="{A5F7EE40-435C-4799-9738-77E1017CFA14}" vid="{10855A79-C178-4AA7-AC86-30FB7A744002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 NL</Template>
  <TotalTime>0</TotalTime>
  <Words>93</Words>
  <Application>Microsoft Office PowerPoint</Application>
  <PresentationFormat>Diavoorstelling (16:9)</PresentationFormat>
  <Paragraphs>20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Kantoorthema</vt:lpstr>
      <vt:lpstr>Deelname aan genomic selection mrij</vt:lpstr>
      <vt:lpstr>voordelen genomic selection mrij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Deelname aan genomic selection mrij</dc:title>
  <dc:creator>Wilma Mulder</dc:creator>
  <cp:lastModifiedBy>Wilma Mulder</cp:lastModifiedBy>
  <cp:revision>2</cp:revision>
  <dcterms:created xsi:type="dcterms:W3CDTF">2019-04-09T09:32:14Z</dcterms:created>
  <dcterms:modified xsi:type="dcterms:W3CDTF">2019-04-09T09:33:24Z</dcterms:modified>
</cp:coreProperties>
</file>